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61"/>
  </p:notesMasterIdLst>
  <p:sldIdLst>
    <p:sldId id="256" r:id="rId3"/>
    <p:sldId id="257" r:id="rId4"/>
    <p:sldId id="383" r:id="rId5"/>
    <p:sldId id="259" r:id="rId6"/>
    <p:sldId id="384" r:id="rId7"/>
    <p:sldId id="261" r:id="rId8"/>
    <p:sldId id="262" r:id="rId9"/>
    <p:sldId id="385" r:id="rId10"/>
    <p:sldId id="389" r:id="rId11"/>
    <p:sldId id="388" r:id="rId12"/>
    <p:sldId id="265" r:id="rId13"/>
    <p:sldId id="392" r:id="rId14"/>
    <p:sldId id="394" r:id="rId15"/>
    <p:sldId id="260" r:id="rId16"/>
    <p:sldId id="395" r:id="rId17"/>
    <p:sldId id="279" r:id="rId18"/>
    <p:sldId id="266" r:id="rId19"/>
    <p:sldId id="403" r:id="rId20"/>
    <p:sldId id="402" r:id="rId21"/>
    <p:sldId id="404" r:id="rId22"/>
    <p:sldId id="405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7" r:id="rId33"/>
    <p:sldId id="278" r:id="rId34"/>
    <p:sldId id="396" r:id="rId35"/>
    <p:sldId id="397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400" r:id="rId48"/>
    <p:sldId id="294" r:id="rId49"/>
    <p:sldId id="276" r:id="rId50"/>
    <p:sldId id="295" r:id="rId51"/>
    <p:sldId id="296" r:id="rId52"/>
    <p:sldId id="297" r:id="rId53"/>
    <p:sldId id="298" r:id="rId54"/>
    <p:sldId id="398" r:id="rId55"/>
    <p:sldId id="300" r:id="rId56"/>
    <p:sldId id="406" r:id="rId57"/>
    <p:sldId id="401" r:id="rId58"/>
    <p:sldId id="302" r:id="rId59"/>
    <p:sldId id="337" r:id="rId60"/>
  </p:sldIdLst>
  <p:sldSz cx="9144000" cy="5143500" type="screen16x9"/>
  <p:notesSz cx="6858000" cy="9144000"/>
  <p:embeddedFontLst>
    <p:embeddedFont>
      <p:font typeface="SimSun" panose="02010600030101010101" pitchFamily="2" charset="-122"/>
      <p:regular r:id="rId62"/>
    </p:embeddedFont>
    <p:embeddedFont>
      <p:font typeface="AkayaTelivigala" panose="020F0502020204030204" pitchFamily="34" charset="0"/>
      <p:regular r:id="rId63"/>
      <p:bold r:id="rId64"/>
      <p:italic r:id="rId65"/>
      <p:boldItalic r:id="rId66"/>
    </p:embeddedFont>
    <p:embeddedFont>
      <p:font typeface="Georgia" panose="02040502050405020303" pitchFamily="18" charset="0"/>
      <p:regular r:id="rId67"/>
      <p:bold r:id="rId68"/>
      <p:italic r:id="rId69"/>
      <p:boldItalic r:id="rId70"/>
    </p:embeddedFont>
    <p:embeddedFont>
      <p:font typeface="Lucida Sans" panose="020B0602030504020204" pitchFamily="34" charset="77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51"/>
    <p:restoredTop sz="94719"/>
  </p:normalViewPr>
  <p:slideViewPr>
    <p:cSldViewPr snapToGrid="0">
      <p:cViewPr varScale="1">
        <p:scale>
          <a:sx n="196" d="100"/>
          <a:sy n="196" d="100"/>
        </p:scale>
        <p:origin x="608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3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1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8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eaee39f1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eaee39f1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c08f4a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c08f4a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бесплатный текстовый курс о том, как учиться. где найти: доступен в ЛК + приложена ссылка в материалы вводного занятия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eaee39f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eaee39f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78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79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890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685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91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8856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63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6110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600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book.notion.site/Otus-Heroes-8736ea4e22294c6e8794fbbc167df61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28.JP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ask.palletsprojects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djangoproject.com/" TargetMode="External"/><Relationship Id="rId4" Type="http://schemas.openxmlformats.org/officeDocument/2006/relationships/hyperlink" Target="http://fastapi.tiangolo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url.s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postman.com/" TargetMode="External"/><Relationship Id="rId4" Type="http://schemas.openxmlformats.org/officeDocument/2006/relationships/hyperlink" Target="http://insomnia.rest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fastapi.tiangolo.com/ru/deployment/manually/" TargetMode="External"/><Relationship Id="rId3" Type="http://schemas.openxmlformats.org/officeDocument/2006/relationships/hyperlink" Target="https://habr.com/ru/articles/346306/" TargetMode="External"/><Relationship Id="rId7" Type="http://schemas.openxmlformats.org/officeDocument/2006/relationships/hyperlink" Target="https://habr.com/ru/articles/426957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wagger.io/tools/open-source/" TargetMode="External"/><Relationship Id="rId5" Type="http://schemas.openxmlformats.org/officeDocument/2006/relationships/hyperlink" Target="https://habr.com/ru/articles/488468/" TargetMode="External"/><Relationship Id="rId10" Type="http://schemas.openxmlformats.org/officeDocument/2006/relationships/hyperlink" Target="https://insomnia.rest/" TargetMode="External"/><Relationship Id="rId4" Type="http://schemas.openxmlformats.org/officeDocument/2006/relationships/hyperlink" Target="https://habr.com/ru/articles/729380/" TargetMode="External"/><Relationship Id="rId9" Type="http://schemas.openxmlformats.org/officeDocument/2006/relationships/hyperlink" Target="https://www.postman.com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Advanced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REST-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архитектура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Flask API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377655"/>
            <a:ext cx="1991700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517" b="1" dirty="0">
                <a:solidFill>
                  <a:srgbClr val="FF9900"/>
                </a:solidFill>
              </a:rPr>
              <a:t>Андрей Канашов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2897" b="12897"/>
          <a:stretch/>
        </p:blipFill>
        <p:spPr>
          <a:xfrm>
            <a:off x="789920" y="127964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15240" b="15240"/>
          <a:stretch/>
        </p:blipFill>
        <p:spPr>
          <a:xfrm>
            <a:off x="789920" y="2150641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1306" b="11306"/>
          <a:stretch/>
        </p:blipFill>
        <p:spPr>
          <a:xfrm>
            <a:off x="789920" y="302163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6"/>
          <a:srcRect t="10689" b="10689"/>
          <a:stretch/>
        </p:blipFill>
        <p:spPr>
          <a:xfrm>
            <a:off x="789920" y="3894442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5" y="224865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 err="1">
                <a:solidFill>
                  <a:srgbClr val="FF9900"/>
                </a:solidFill>
              </a:rPr>
              <a:t>Раиль</a:t>
            </a:r>
            <a:r>
              <a:rPr lang="ru-RU" sz="1517" b="1" dirty="0">
                <a:solidFill>
                  <a:srgbClr val="FF9900"/>
                </a:solidFill>
              </a:rPr>
              <a:t> Сулейманов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08974" y="3123707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Виталий Сидоренко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708975" y="3992452"/>
            <a:ext cx="225991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Алексей Кисляков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к.э.н., к.т.н. преподаватель/исследователь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01700" y="1426624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Дмитрий </a:t>
            </a:r>
            <a:r>
              <a:rPr lang="ru-RU" sz="1517" b="1" dirty="0" err="1">
                <a:solidFill>
                  <a:srgbClr val="FF9900"/>
                </a:solidFill>
              </a:rPr>
              <a:t>Гайнуллин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7"/>
          <a:srcRect t="7452" b="7452"/>
          <a:stretch/>
        </p:blipFill>
        <p:spPr>
          <a:xfrm>
            <a:off x="7466227" y="1245298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225;p40">
            <a:extLst>
              <a:ext uri="{FF2B5EF4-FFF2-40B4-BE49-F238E27FC236}">
                <a16:creationId xmlns:a16="http://schemas.microsoft.com/office/drawing/2014/main" id="{9DF24FA0-9B4C-5E48-A3C0-049DEFEC1931}"/>
              </a:ext>
            </a:extLst>
          </p:cNvPr>
          <p:cNvPicPr preferRelativeResize="0"/>
          <p:nvPr/>
        </p:nvPicPr>
        <p:blipFill>
          <a:blip r:embed="rId8"/>
          <a:srcRect t="19168" b="19168"/>
          <a:stretch/>
        </p:blipFill>
        <p:spPr>
          <a:xfrm>
            <a:off x="7466227" y="2116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9"/>
          <a:srcRect t="15853" b="15853"/>
          <a:stretch/>
        </p:blipFill>
        <p:spPr>
          <a:xfrm>
            <a:off x="7466227" y="298729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10"/>
          <a:srcRect l="963" r="963"/>
          <a:stretch/>
        </p:blipFill>
        <p:spPr>
          <a:xfrm>
            <a:off x="7466227" y="386009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22;p40">
            <a:extLst>
              <a:ext uri="{FF2B5EF4-FFF2-40B4-BE49-F238E27FC236}">
                <a16:creationId xmlns:a16="http://schemas.microsoft.com/office/drawing/2014/main" id="{859CA201-40D4-3143-85D9-C80355AB324D}"/>
              </a:ext>
            </a:extLst>
          </p:cNvPr>
          <p:cNvSpPr txBox="1">
            <a:spLocks/>
          </p:cNvSpPr>
          <p:nvPr/>
        </p:nvSpPr>
        <p:spPr>
          <a:xfrm>
            <a:off x="5201700" y="2297620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Максим Бекетов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аспирант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5201700" y="3172676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Вероника Иванова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5201700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Александр </a:t>
            </a:r>
            <a:br>
              <a:rPr lang="ru-RU" sz="1517" b="1" dirty="0">
                <a:solidFill>
                  <a:srgbClr val="FF9900"/>
                </a:solidFill>
              </a:rPr>
            </a:br>
            <a:r>
              <a:rPr lang="ru-RU" sz="1517" b="1" dirty="0">
                <a:solidFill>
                  <a:srgbClr val="FF9900"/>
                </a:solidFill>
              </a:rPr>
              <a:t>Брут-</a:t>
            </a:r>
            <a:r>
              <a:rPr lang="ru-RU" sz="1517" b="1" dirty="0" err="1">
                <a:solidFill>
                  <a:srgbClr val="FF9900"/>
                </a:solidFill>
              </a:rPr>
              <a:t>Бруляко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 инженер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8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Напишите, пожалуйста, в чат или скажите голосом </a:t>
            </a:r>
            <a:endParaRPr sz="1500" b="1">
              <a:solidFill>
                <a:srgbClr val="FF9900"/>
              </a:solidFill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925" y="1880900"/>
            <a:ext cx="730678" cy="7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73" y="1880910"/>
            <a:ext cx="730678" cy="73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925" y="2982867"/>
            <a:ext cx="730678" cy="73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2006125" y="2038489"/>
            <a:ext cx="24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 вас зовут?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5561550" y="2038489"/>
            <a:ext cx="32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Какой опыт в IT?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2006125" y="3024956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Какие ожидания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от курса?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8355" y="2996505"/>
            <a:ext cx="703404" cy="7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/>
        </p:nvSpPr>
        <p:spPr>
          <a:xfrm>
            <a:off x="5561550" y="2909606"/>
            <a:ext cx="2768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Заполните информацию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разделе «О себе»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личном кабинете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500550" y="248043"/>
            <a:ext cx="8520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подготовиться к обучению</a:t>
            </a:r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u="sng">
                <a:solidFill>
                  <a:schemeClr val="hlink"/>
                </a:solidFill>
                <a:hlinkClick r:id="rId3"/>
              </a:rPr>
              <a:t>Полезный курс о том, как эффективно учиться </a:t>
            </a:r>
            <a:endParaRPr sz="1600" b="1">
              <a:solidFill>
                <a:srgbClr val="FF9900"/>
              </a:solidFill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2006125" y="205001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2006125" y="297476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6131100" y="2909606"/>
            <a:ext cx="27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222130"/>
            <a:ext cx="1856475" cy="82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0" y="2102681"/>
            <a:ext cx="3835574" cy="271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2831425" y="1872769"/>
            <a:ext cx="570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 курсе</a:t>
            </a:r>
            <a:r>
              <a:rPr lang="en-US" dirty="0"/>
              <a:t> ML Advanced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09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Карта курса</a:t>
            </a:r>
            <a:endParaRPr/>
          </a:p>
        </p:txBody>
      </p:sp>
      <p:sp>
        <p:nvSpPr>
          <p:cNvPr id="179" name="Google Shape;179;p34"/>
          <p:cNvSpPr/>
          <p:nvPr/>
        </p:nvSpPr>
        <p:spPr>
          <a:xfrm>
            <a:off x="3142495" y="746824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1236998" y="1668154"/>
            <a:ext cx="220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Временные ряды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166456" y="2471705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Графы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541985" y="166408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системы. Задача ранжирования</a:t>
            </a:r>
            <a:endParaRPr sz="11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1"/>
          </p:cNvCxnSpPr>
          <p:nvPr/>
        </p:nvCxnSpPr>
        <p:spPr>
          <a:xfrm rot="10800000" flipV="1">
            <a:off x="1236999" y="1036474"/>
            <a:ext cx="1905497" cy="921330"/>
          </a:xfrm>
          <a:prstGeom prst="curvedConnector3">
            <a:avLst>
              <a:gd name="adj1" fmla="val 11199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5" name="Google Shape;185;p34"/>
          <p:cNvSpPr/>
          <p:nvPr/>
        </p:nvSpPr>
        <p:spPr>
          <a:xfrm>
            <a:off x="654006" y="2471705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Bayesian Learning, PyMC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 flipV="1">
            <a:off x="3440198" y="1953730"/>
            <a:ext cx="2101787" cy="407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015185" y="1953730"/>
            <a:ext cx="121871" cy="807625"/>
          </a:xfrm>
          <a:prstGeom prst="curvedConnector3">
            <a:avLst>
              <a:gd name="adj1" fmla="val 28757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37706" y="2761355"/>
            <a:ext cx="142875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9" name="Google Shape;189;p34"/>
          <p:cNvSpPr/>
          <p:nvPr/>
        </p:nvSpPr>
        <p:spPr>
          <a:xfrm>
            <a:off x="705553" y="3376610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89;p34">
            <a:extLst>
              <a:ext uri="{FF2B5EF4-FFF2-40B4-BE49-F238E27FC236}">
                <a16:creationId xmlns:a16="http://schemas.microsoft.com/office/drawing/2014/main" id="{52C99CEE-600A-4040-873A-1F7CC7ABFF8F}"/>
              </a:ext>
            </a:extLst>
          </p:cNvPr>
          <p:cNvSpPr/>
          <p:nvPr/>
        </p:nvSpPr>
        <p:spPr>
          <a:xfrm>
            <a:off x="5109906" y="3365815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Production. </a:t>
            </a:r>
            <a:r>
              <a:rPr lang="en-US" sz="13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2949241" y="422341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7" y="2761356"/>
            <a:ext cx="51547" cy="904905"/>
          </a:xfrm>
          <a:prstGeom prst="curvedConnector3">
            <a:avLst>
              <a:gd name="adj1" fmla="val 54347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2" idx="1"/>
            <a:endCxn id="189" idx="3"/>
          </p:cNvCxnSpPr>
          <p:nvPr/>
        </p:nvCxnSpPr>
        <p:spPr>
          <a:xfrm rot="10800000" flipV="1">
            <a:off x="3789254" y="3655464"/>
            <a:ext cx="1320653" cy="1079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1" name="Google Shape;188;p34">
            <a:extLst>
              <a:ext uri="{FF2B5EF4-FFF2-40B4-BE49-F238E27FC236}">
                <a16:creationId xmlns:a16="http://schemas.microsoft.com/office/drawing/2014/main" id="{A0B9D976-E244-BA43-8D84-FDEB5907DADF}"/>
              </a:ext>
            </a:extLst>
          </p:cNvPr>
          <p:cNvCxnSpPr>
            <a:cxnSpLocks/>
            <a:stCxn id="32" idx="3"/>
            <a:endCxn id="34" idx="3"/>
          </p:cNvCxnSpPr>
          <p:nvPr/>
        </p:nvCxnSpPr>
        <p:spPr>
          <a:xfrm flipH="1">
            <a:off x="6032941" y="3655465"/>
            <a:ext cx="2160665" cy="857602"/>
          </a:xfrm>
          <a:prstGeom prst="curvedConnector3">
            <a:avLst>
              <a:gd name="adj1" fmla="val -1058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1227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09304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REST-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архитектура: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Flask API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62306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Docker: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Структура, применение,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деплой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15308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Kubernetes,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контейнерная оркестрация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68310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Практическое занятие по работе в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проде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: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деплой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докера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Yandex Cloud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713086" y="1777416"/>
            <a:ext cx="60732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448076" y="2042426"/>
            <a:ext cx="113734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183065" y="2307437"/>
            <a:ext cx="166736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18055" y="2572447"/>
            <a:ext cx="219738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797386"/>
              </p:ext>
            </p:extLst>
          </p:nvPr>
        </p:nvGraphicFramePr>
        <p:xfrm>
          <a:off x="5097951" y="549114"/>
          <a:ext cx="2484727" cy="304800"/>
        </p:xfrm>
        <a:graphic>
          <a:graphicData uri="http://schemas.openxmlformats.org/drawingml/2006/table">
            <a:tbl>
              <a:tblPr firstRow="1" bandRow="1"/>
              <a:tblGrid>
                <a:gridCol w="35496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02438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3041" y="308442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4"/>
          <a:srcRect t="10047" b="10047"/>
          <a:stretch/>
        </p:blipFill>
        <p:spPr>
          <a:xfrm>
            <a:off x="687921" y="255955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5"/>
          <a:srcRect t="699" b="699"/>
          <a:stretch/>
        </p:blipFill>
        <p:spPr>
          <a:xfrm>
            <a:off x="687921" y="3624741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211775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31.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65006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177798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7152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669291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4369" y="261319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3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5400" b="1" dirty="0">
                <a:latin typeface="Roboto"/>
                <a:ea typeface="Roboto"/>
                <a:cs typeface="Roboto"/>
                <a:sym typeface="Roboto"/>
              </a:rPr>
              <a:t>REST API</a:t>
            </a:r>
            <a:endParaRPr lang="en-US" sz="4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E2076-A536-1D4B-9A55-A34941F4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зачем вообще нам это нужно?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84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8678D4-52E7-4846-AB02-5D2B7E76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как услуга (</a:t>
            </a:r>
            <a:r>
              <a:rPr lang="en-US" dirty="0"/>
              <a:t>Model-as-a-Service)</a:t>
            </a:r>
          </a:p>
        </p:txBody>
      </p:sp>
      <p:pic>
        <p:nvPicPr>
          <p:cNvPr id="5" name="Google Shape;253;p39">
            <a:extLst>
              <a:ext uri="{FF2B5EF4-FFF2-40B4-BE49-F238E27FC236}">
                <a16:creationId xmlns:a16="http://schemas.microsoft.com/office/drawing/2014/main" id="{524ECFCF-8CA8-1E44-A86A-56323803AA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8121" y="1923752"/>
            <a:ext cx="8627757" cy="1295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9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8678D4-52E7-4846-AB02-5D2B7E76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как услуга (</a:t>
            </a:r>
            <a:r>
              <a:rPr lang="en-US" dirty="0"/>
              <a:t>Model-as-a-Service)</a:t>
            </a:r>
          </a:p>
        </p:txBody>
      </p:sp>
      <p:pic>
        <p:nvPicPr>
          <p:cNvPr id="5" name="Google Shape;253;p39">
            <a:extLst>
              <a:ext uri="{FF2B5EF4-FFF2-40B4-BE49-F238E27FC236}">
                <a16:creationId xmlns:a16="http://schemas.microsoft.com/office/drawing/2014/main" id="{524ECFCF-8CA8-1E44-A86A-56323803AA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8121" y="1923752"/>
            <a:ext cx="8627757" cy="12959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FCFB45-1493-4241-B895-4822047704BD}"/>
              </a:ext>
            </a:extLst>
          </p:cNvPr>
          <p:cNvSpPr/>
          <p:nvPr/>
        </p:nvSpPr>
        <p:spPr>
          <a:xfrm>
            <a:off x="6582383" y="1796374"/>
            <a:ext cx="2438767" cy="1621277"/>
          </a:xfrm>
          <a:custGeom>
            <a:avLst/>
            <a:gdLst>
              <a:gd name="connsiteX0" fmla="*/ 0 w 2438767"/>
              <a:gd name="connsiteY0" fmla="*/ 270218 h 1621277"/>
              <a:gd name="connsiteX1" fmla="*/ 270218 w 2438767"/>
              <a:gd name="connsiteY1" fmla="*/ 0 h 1621277"/>
              <a:gd name="connsiteX2" fmla="*/ 782767 w 2438767"/>
              <a:gd name="connsiteY2" fmla="*/ 0 h 1621277"/>
              <a:gd name="connsiteX3" fmla="*/ 1238367 w 2438767"/>
              <a:gd name="connsiteY3" fmla="*/ 0 h 1621277"/>
              <a:gd name="connsiteX4" fmla="*/ 1674983 w 2438767"/>
              <a:gd name="connsiteY4" fmla="*/ 0 h 1621277"/>
              <a:gd name="connsiteX5" fmla="*/ 2168549 w 2438767"/>
              <a:gd name="connsiteY5" fmla="*/ 0 h 1621277"/>
              <a:gd name="connsiteX6" fmla="*/ 2438767 w 2438767"/>
              <a:gd name="connsiteY6" fmla="*/ 270218 h 1621277"/>
              <a:gd name="connsiteX7" fmla="*/ 2438767 w 2438767"/>
              <a:gd name="connsiteY7" fmla="*/ 810639 h 1621277"/>
              <a:gd name="connsiteX8" fmla="*/ 2438767 w 2438767"/>
              <a:gd name="connsiteY8" fmla="*/ 1351059 h 1621277"/>
              <a:gd name="connsiteX9" fmla="*/ 2168549 w 2438767"/>
              <a:gd name="connsiteY9" fmla="*/ 1621277 h 1621277"/>
              <a:gd name="connsiteX10" fmla="*/ 1693966 w 2438767"/>
              <a:gd name="connsiteY10" fmla="*/ 1621277 h 1621277"/>
              <a:gd name="connsiteX11" fmla="*/ 1238367 w 2438767"/>
              <a:gd name="connsiteY11" fmla="*/ 1621277 h 1621277"/>
              <a:gd name="connsiteX12" fmla="*/ 725817 w 2438767"/>
              <a:gd name="connsiteY12" fmla="*/ 1621277 h 1621277"/>
              <a:gd name="connsiteX13" fmla="*/ 270218 w 2438767"/>
              <a:gd name="connsiteY13" fmla="*/ 1621277 h 1621277"/>
              <a:gd name="connsiteX14" fmla="*/ 0 w 2438767"/>
              <a:gd name="connsiteY14" fmla="*/ 1351059 h 1621277"/>
              <a:gd name="connsiteX15" fmla="*/ 0 w 2438767"/>
              <a:gd name="connsiteY15" fmla="*/ 799830 h 1621277"/>
              <a:gd name="connsiteX16" fmla="*/ 0 w 2438767"/>
              <a:gd name="connsiteY16" fmla="*/ 270218 h 162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38767" h="1621277" extrusionOk="0">
                <a:moveTo>
                  <a:pt x="0" y="270218"/>
                </a:moveTo>
                <a:cubicBezTo>
                  <a:pt x="-10116" y="114741"/>
                  <a:pt x="108255" y="4776"/>
                  <a:pt x="270218" y="0"/>
                </a:cubicBezTo>
                <a:cubicBezTo>
                  <a:pt x="448210" y="-25464"/>
                  <a:pt x="573577" y="30901"/>
                  <a:pt x="782767" y="0"/>
                </a:cubicBezTo>
                <a:cubicBezTo>
                  <a:pt x="991957" y="-30901"/>
                  <a:pt x="1088310" y="47852"/>
                  <a:pt x="1238367" y="0"/>
                </a:cubicBezTo>
                <a:cubicBezTo>
                  <a:pt x="1388424" y="-47852"/>
                  <a:pt x="1536638" y="42131"/>
                  <a:pt x="1674983" y="0"/>
                </a:cubicBezTo>
                <a:cubicBezTo>
                  <a:pt x="1813328" y="-42131"/>
                  <a:pt x="1967581" y="15528"/>
                  <a:pt x="2168549" y="0"/>
                </a:cubicBezTo>
                <a:cubicBezTo>
                  <a:pt x="2333116" y="-31549"/>
                  <a:pt x="2412217" y="116915"/>
                  <a:pt x="2438767" y="270218"/>
                </a:cubicBezTo>
                <a:cubicBezTo>
                  <a:pt x="2484876" y="403703"/>
                  <a:pt x="2415982" y="691508"/>
                  <a:pt x="2438767" y="810639"/>
                </a:cubicBezTo>
                <a:cubicBezTo>
                  <a:pt x="2461552" y="929770"/>
                  <a:pt x="2434262" y="1118156"/>
                  <a:pt x="2438767" y="1351059"/>
                </a:cubicBezTo>
                <a:cubicBezTo>
                  <a:pt x="2457246" y="1504739"/>
                  <a:pt x="2291303" y="1616994"/>
                  <a:pt x="2168549" y="1621277"/>
                </a:cubicBezTo>
                <a:cubicBezTo>
                  <a:pt x="1954124" y="1629082"/>
                  <a:pt x="1916492" y="1614407"/>
                  <a:pt x="1693966" y="1621277"/>
                </a:cubicBezTo>
                <a:cubicBezTo>
                  <a:pt x="1471440" y="1628147"/>
                  <a:pt x="1438463" y="1589649"/>
                  <a:pt x="1238367" y="1621277"/>
                </a:cubicBezTo>
                <a:cubicBezTo>
                  <a:pt x="1038271" y="1652905"/>
                  <a:pt x="955975" y="1607373"/>
                  <a:pt x="725817" y="1621277"/>
                </a:cubicBezTo>
                <a:cubicBezTo>
                  <a:pt x="495659" y="1635181"/>
                  <a:pt x="476789" y="1577772"/>
                  <a:pt x="270218" y="1621277"/>
                </a:cubicBezTo>
                <a:cubicBezTo>
                  <a:pt x="116070" y="1622083"/>
                  <a:pt x="-14914" y="1490005"/>
                  <a:pt x="0" y="1351059"/>
                </a:cubicBezTo>
                <a:cubicBezTo>
                  <a:pt x="-8480" y="1138554"/>
                  <a:pt x="59177" y="1071468"/>
                  <a:pt x="0" y="799830"/>
                </a:cubicBezTo>
                <a:cubicBezTo>
                  <a:pt x="-59177" y="528192"/>
                  <a:pt x="58131" y="515729"/>
                  <a:pt x="0" y="27021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E56C3-CE15-8645-A41F-009E3A7B82DD}"/>
              </a:ext>
            </a:extLst>
          </p:cNvPr>
          <p:cNvSpPr txBox="1"/>
          <p:nvPr/>
        </p:nvSpPr>
        <p:spPr>
          <a:xfrm>
            <a:off x="8125838" y="1457610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073794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8678D4-52E7-4846-AB02-5D2B7E76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как услуга (</a:t>
            </a:r>
            <a:r>
              <a:rPr lang="en-US" dirty="0"/>
              <a:t>Model-as-a-Service)</a:t>
            </a:r>
          </a:p>
        </p:txBody>
      </p:sp>
      <p:pic>
        <p:nvPicPr>
          <p:cNvPr id="5" name="Google Shape;253;p39">
            <a:extLst>
              <a:ext uri="{FF2B5EF4-FFF2-40B4-BE49-F238E27FC236}">
                <a16:creationId xmlns:a16="http://schemas.microsoft.com/office/drawing/2014/main" id="{524ECFCF-8CA8-1E44-A86A-56323803AA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262"/>
          <a:stretch/>
        </p:blipFill>
        <p:spPr>
          <a:xfrm>
            <a:off x="5025957" y="1923752"/>
            <a:ext cx="3859921" cy="1295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E56C3-CE15-8645-A41F-009E3A7B82DD}"/>
              </a:ext>
            </a:extLst>
          </p:cNvPr>
          <p:cNvSpPr txBox="1"/>
          <p:nvPr/>
        </p:nvSpPr>
        <p:spPr>
          <a:xfrm>
            <a:off x="8125838" y="1457610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docker</a:t>
            </a:r>
          </a:p>
        </p:txBody>
      </p:sp>
      <p:pic>
        <p:nvPicPr>
          <p:cNvPr id="7" name="Google Shape;253;p39">
            <a:extLst>
              <a:ext uri="{FF2B5EF4-FFF2-40B4-BE49-F238E27FC236}">
                <a16:creationId xmlns:a16="http://schemas.microsoft.com/office/drawing/2014/main" id="{20934D0F-ED24-384C-9CF9-476B70467D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165" t="-2721" r="66852" b="2721"/>
          <a:stretch/>
        </p:blipFill>
        <p:spPr>
          <a:xfrm>
            <a:off x="258122" y="1923752"/>
            <a:ext cx="2874185" cy="12959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996D210D-BB3B-3A41-AD0E-8FDEEDA3CC95}"/>
              </a:ext>
            </a:extLst>
          </p:cNvPr>
          <p:cNvSpPr/>
          <p:nvPr/>
        </p:nvSpPr>
        <p:spPr>
          <a:xfrm>
            <a:off x="3249038" y="2123849"/>
            <a:ext cx="1660188" cy="1095899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NGINX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EFA462-80C5-914F-906E-7E24B181D21A}"/>
              </a:ext>
            </a:extLst>
          </p:cNvPr>
          <p:cNvSpPr/>
          <p:nvPr/>
        </p:nvSpPr>
        <p:spPr>
          <a:xfrm>
            <a:off x="6582383" y="1796374"/>
            <a:ext cx="2438767" cy="1621277"/>
          </a:xfrm>
          <a:custGeom>
            <a:avLst/>
            <a:gdLst>
              <a:gd name="connsiteX0" fmla="*/ 0 w 2438767"/>
              <a:gd name="connsiteY0" fmla="*/ 270218 h 1621277"/>
              <a:gd name="connsiteX1" fmla="*/ 270218 w 2438767"/>
              <a:gd name="connsiteY1" fmla="*/ 0 h 1621277"/>
              <a:gd name="connsiteX2" fmla="*/ 782767 w 2438767"/>
              <a:gd name="connsiteY2" fmla="*/ 0 h 1621277"/>
              <a:gd name="connsiteX3" fmla="*/ 1238367 w 2438767"/>
              <a:gd name="connsiteY3" fmla="*/ 0 h 1621277"/>
              <a:gd name="connsiteX4" fmla="*/ 1674983 w 2438767"/>
              <a:gd name="connsiteY4" fmla="*/ 0 h 1621277"/>
              <a:gd name="connsiteX5" fmla="*/ 2168549 w 2438767"/>
              <a:gd name="connsiteY5" fmla="*/ 0 h 1621277"/>
              <a:gd name="connsiteX6" fmla="*/ 2438767 w 2438767"/>
              <a:gd name="connsiteY6" fmla="*/ 270218 h 1621277"/>
              <a:gd name="connsiteX7" fmla="*/ 2438767 w 2438767"/>
              <a:gd name="connsiteY7" fmla="*/ 810639 h 1621277"/>
              <a:gd name="connsiteX8" fmla="*/ 2438767 w 2438767"/>
              <a:gd name="connsiteY8" fmla="*/ 1351059 h 1621277"/>
              <a:gd name="connsiteX9" fmla="*/ 2168549 w 2438767"/>
              <a:gd name="connsiteY9" fmla="*/ 1621277 h 1621277"/>
              <a:gd name="connsiteX10" fmla="*/ 1693966 w 2438767"/>
              <a:gd name="connsiteY10" fmla="*/ 1621277 h 1621277"/>
              <a:gd name="connsiteX11" fmla="*/ 1238367 w 2438767"/>
              <a:gd name="connsiteY11" fmla="*/ 1621277 h 1621277"/>
              <a:gd name="connsiteX12" fmla="*/ 725817 w 2438767"/>
              <a:gd name="connsiteY12" fmla="*/ 1621277 h 1621277"/>
              <a:gd name="connsiteX13" fmla="*/ 270218 w 2438767"/>
              <a:gd name="connsiteY13" fmla="*/ 1621277 h 1621277"/>
              <a:gd name="connsiteX14" fmla="*/ 0 w 2438767"/>
              <a:gd name="connsiteY14" fmla="*/ 1351059 h 1621277"/>
              <a:gd name="connsiteX15" fmla="*/ 0 w 2438767"/>
              <a:gd name="connsiteY15" fmla="*/ 799830 h 1621277"/>
              <a:gd name="connsiteX16" fmla="*/ 0 w 2438767"/>
              <a:gd name="connsiteY16" fmla="*/ 270218 h 162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38767" h="1621277" extrusionOk="0">
                <a:moveTo>
                  <a:pt x="0" y="270218"/>
                </a:moveTo>
                <a:cubicBezTo>
                  <a:pt x="-10116" y="114741"/>
                  <a:pt x="108255" y="4776"/>
                  <a:pt x="270218" y="0"/>
                </a:cubicBezTo>
                <a:cubicBezTo>
                  <a:pt x="448210" y="-25464"/>
                  <a:pt x="573577" y="30901"/>
                  <a:pt x="782767" y="0"/>
                </a:cubicBezTo>
                <a:cubicBezTo>
                  <a:pt x="991957" y="-30901"/>
                  <a:pt x="1088310" y="47852"/>
                  <a:pt x="1238367" y="0"/>
                </a:cubicBezTo>
                <a:cubicBezTo>
                  <a:pt x="1388424" y="-47852"/>
                  <a:pt x="1536638" y="42131"/>
                  <a:pt x="1674983" y="0"/>
                </a:cubicBezTo>
                <a:cubicBezTo>
                  <a:pt x="1813328" y="-42131"/>
                  <a:pt x="1967581" y="15528"/>
                  <a:pt x="2168549" y="0"/>
                </a:cubicBezTo>
                <a:cubicBezTo>
                  <a:pt x="2333116" y="-31549"/>
                  <a:pt x="2412217" y="116915"/>
                  <a:pt x="2438767" y="270218"/>
                </a:cubicBezTo>
                <a:cubicBezTo>
                  <a:pt x="2484876" y="403703"/>
                  <a:pt x="2415982" y="691508"/>
                  <a:pt x="2438767" y="810639"/>
                </a:cubicBezTo>
                <a:cubicBezTo>
                  <a:pt x="2461552" y="929770"/>
                  <a:pt x="2434262" y="1118156"/>
                  <a:pt x="2438767" y="1351059"/>
                </a:cubicBezTo>
                <a:cubicBezTo>
                  <a:pt x="2457246" y="1504739"/>
                  <a:pt x="2291303" y="1616994"/>
                  <a:pt x="2168549" y="1621277"/>
                </a:cubicBezTo>
                <a:cubicBezTo>
                  <a:pt x="1954124" y="1629082"/>
                  <a:pt x="1916492" y="1614407"/>
                  <a:pt x="1693966" y="1621277"/>
                </a:cubicBezTo>
                <a:cubicBezTo>
                  <a:pt x="1471440" y="1628147"/>
                  <a:pt x="1438463" y="1589649"/>
                  <a:pt x="1238367" y="1621277"/>
                </a:cubicBezTo>
                <a:cubicBezTo>
                  <a:pt x="1038271" y="1652905"/>
                  <a:pt x="955975" y="1607373"/>
                  <a:pt x="725817" y="1621277"/>
                </a:cubicBezTo>
                <a:cubicBezTo>
                  <a:pt x="495659" y="1635181"/>
                  <a:pt x="476789" y="1577772"/>
                  <a:pt x="270218" y="1621277"/>
                </a:cubicBezTo>
                <a:cubicBezTo>
                  <a:pt x="116070" y="1622083"/>
                  <a:pt x="-14914" y="1490005"/>
                  <a:pt x="0" y="1351059"/>
                </a:cubicBezTo>
                <a:cubicBezTo>
                  <a:pt x="-8480" y="1138554"/>
                  <a:pt x="59177" y="1071468"/>
                  <a:pt x="0" y="799830"/>
                </a:cubicBezTo>
                <a:cubicBezTo>
                  <a:pt x="-59177" y="528192"/>
                  <a:pt x="58131" y="515729"/>
                  <a:pt x="0" y="27021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58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365658" y="343980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REST API</a:t>
            </a:r>
            <a:endParaRPr/>
          </a:p>
        </p:txBody>
      </p:sp>
      <p:sp>
        <p:nvSpPr>
          <p:cNvPr id="264" name="Google Shape;264;p41"/>
          <p:cNvSpPr txBox="1"/>
          <p:nvPr/>
        </p:nvSpPr>
        <p:spPr>
          <a:xfrm>
            <a:off x="365659" y="1362506"/>
            <a:ext cx="6469644" cy="188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ru-RU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</a:t>
            </a:r>
            <a:r>
              <a:rPr lang="ru-RU" sz="2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presentational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ru-RU" sz="2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tate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ru-RU" sz="2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ransfer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—</a:t>
            </a:r>
            <a:endParaRPr sz="2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" marR="5080" lvl="0" indent="0" algn="l" rtl="0">
              <a:lnSpc>
                <a:spcPct val="12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«передача состояния представления») —  </a:t>
            </a:r>
            <a:r>
              <a:rPr lang="ru-RU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архитектурный стиль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взаимодействия  компонентов распределённого приложения</a:t>
            </a:r>
            <a:endParaRPr lang="en-US" sz="2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" marR="5080" lvl="0" indent="0" algn="l" rtl="0">
              <a:lnSpc>
                <a:spcPct val="12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ru-RU" sz="2000" dirty="0">
                <a:latin typeface="Helvetica Neue"/>
                <a:ea typeface="Helvetica Neue"/>
                <a:cs typeface="Helvetica Neue"/>
                <a:sym typeface="Helvetica Neue"/>
              </a:rPr>
              <a:t>набор правил)</a:t>
            </a:r>
            <a:endParaRPr sz="2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365658" y="3888847"/>
            <a:ext cx="6991984" cy="51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marR="5080" lvl="0" indent="0" algn="l" rtl="0">
              <a:lnSpc>
                <a:spcPct val="149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RESTful</a:t>
            </a:r>
            <a:r>
              <a:rPr lang="ru-RU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службы, не нарушающие  ограничений REST</a:t>
            </a:r>
            <a:endParaRPr sz="2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2979" y="902452"/>
            <a:ext cx="2563280" cy="2247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5209742" y="3228502"/>
            <a:ext cx="3934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https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://</a:t>
            </a: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www.ics.uci.edu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/~</a:t>
            </a: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fielding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/  </a:t>
            </a: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pubs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/</a:t>
            </a: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dissertation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/</a:t>
            </a: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rest_arch_style.htm</a:t>
            </a:r>
            <a:endParaRPr sz="1500" b="0" i="0" u="none" strike="noStrike" cap="none" dirty="0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REST API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478" y="1114647"/>
            <a:ext cx="7241044" cy="2914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2DBD-97D9-6A4D-A914-4CAA96C4618A}"/>
              </a:ext>
            </a:extLst>
          </p:cNvPr>
          <p:cNvSpPr txBox="1"/>
          <p:nvPr/>
        </p:nvSpPr>
        <p:spPr>
          <a:xfrm>
            <a:off x="3424136" y="2516221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xml</a:t>
            </a:r>
          </a:p>
          <a:p>
            <a:pPr algn="ctr"/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Ресурс</a:t>
            </a:r>
            <a:endParaRPr/>
          </a:p>
        </p:txBody>
      </p:sp>
      <p:sp>
        <p:nvSpPr>
          <p:cNvPr id="279" name="Google Shape;279;p43"/>
          <p:cNvSpPr txBox="1"/>
          <p:nvPr/>
        </p:nvSpPr>
        <p:spPr>
          <a:xfrm>
            <a:off x="500550" y="1426624"/>
            <a:ext cx="8520600" cy="207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-2165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Всё сущее является ресурсом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4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Каждый ресурс должен иметь уникальный URL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1" indent="-216534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/api/posts/12345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ресурс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1" indent="-216534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/api/posts/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коллекция ресурсов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Семантика HTTP методов</a:t>
            </a:r>
            <a:endParaRPr/>
          </a:p>
        </p:txBody>
      </p:sp>
      <p:sp>
        <p:nvSpPr>
          <p:cNvPr id="285" name="Google Shape;285;p44"/>
          <p:cNvSpPr txBox="1"/>
          <p:nvPr/>
        </p:nvSpPr>
        <p:spPr>
          <a:xfrm>
            <a:off x="500550" y="1426624"/>
            <a:ext cx="6858000" cy="2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-2165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получить состояние ресурса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4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создать ресурс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4" algn="l" rtl="0">
              <a:lnSpc>
                <a:spcPct val="100000"/>
              </a:lnSpc>
              <a:spcBef>
                <a:spcPts val="1689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PUT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обновить ресурс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4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удалить ресурс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Семантика HTTP методов</a:t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951" y="1127760"/>
            <a:ext cx="7292098" cy="328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Требования к архитектуре REST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500550" y="1082039"/>
            <a:ext cx="7856100" cy="3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5140" marR="0" lvl="0" indent="-454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Модель клиент – сервер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7990" marR="0" lvl="0" indent="-4159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2000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Отсутствие состояния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7990" marR="0" lvl="0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2000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Кэширование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7990" marR="0" lvl="0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2000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Единообразие интерфейса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43890" marR="0" lvl="1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Идентификация ресурсов (URI)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43890" marR="0" lvl="1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Манипуляция ресурсами через представления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43890" marR="0" lvl="1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«Самоописываемые» сообщения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43890" marR="0" lvl="1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HATEOAS (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ypermedia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ngine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pplication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tate)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7990" marR="0" lvl="1" indent="-415925" algn="l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Слои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7990" marR="0" lvl="1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 по требованию (опционально)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3634" y="178324"/>
            <a:ext cx="8779425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Гипермедиа как средство изменения состояния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463634" y="931324"/>
            <a:ext cx="73925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REST-клиент обращается к фиксированному URL, сервер  возвращает ресурсы для последующих действий.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7522" y="1639210"/>
            <a:ext cx="6411647" cy="8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9696" y="2571750"/>
            <a:ext cx="6227285" cy="224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>
            <a:spLocks noGrp="1"/>
          </p:cNvSpPr>
          <p:nvPr>
            <p:ph type="title"/>
          </p:nvPr>
        </p:nvSpPr>
        <p:spPr>
          <a:xfrm>
            <a:off x="463634" y="178324"/>
            <a:ext cx="8779425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Гипермедиа как средство изменения состояния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311" name="Google Shape;311;p48"/>
          <p:cNvSpPr txBox="1"/>
          <p:nvPr/>
        </p:nvSpPr>
        <p:spPr>
          <a:xfrm>
            <a:off x="463634" y="931324"/>
            <a:ext cx="73925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REST-клиент обращается к фиксированному URL, сервер  возвращает ресурсы для последующих действий.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7522" y="1639210"/>
            <a:ext cx="6411647" cy="8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8010" y="2594586"/>
            <a:ext cx="6421872" cy="1817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Basic</a:t>
            </a:r>
            <a:br>
              <a:rPr lang="en-US" dirty="0"/>
            </a:br>
            <a:r>
              <a:rPr lang="en-US" sz="2400" dirty="0"/>
              <a:t>REST-</a:t>
            </a:r>
            <a:r>
              <a:rPr lang="ru-RU" sz="2400" dirty="0"/>
              <a:t>архитектура </a:t>
            </a:r>
            <a:r>
              <a:rPr lang="en-US" sz="2400" dirty="0"/>
              <a:t>Flask API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Преимущества</a:t>
            </a:r>
            <a:endParaRPr/>
          </a:p>
        </p:txBody>
      </p:sp>
      <p:sp>
        <p:nvSpPr>
          <p:cNvPr id="319" name="Google Shape;319;p49"/>
          <p:cNvSpPr txBox="1"/>
          <p:nvPr/>
        </p:nvSpPr>
        <p:spPr>
          <a:xfrm>
            <a:off x="500550" y="1105475"/>
            <a:ext cx="7703100" cy="3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3618865" lvl="0" indent="-342900" algn="l" rtl="0">
              <a:lnSpc>
                <a:spcPct val="122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Надёжность</a:t>
            </a:r>
            <a:endParaRPr/>
          </a:p>
          <a:p>
            <a:pPr marL="355600" marR="3618865" lvl="0" indent="-342900" algn="l" rtl="0">
              <a:lnSpc>
                <a:spcPct val="1229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Производительнос</a:t>
            </a:r>
            <a:r>
              <a:rPr lang="ru-RU" sz="2400">
                <a:latin typeface="Helvetica Neue"/>
                <a:ea typeface="Helvetica Neue"/>
                <a:cs typeface="Helvetica Neue"/>
                <a:sym typeface="Helvetica Neue"/>
              </a:rPr>
              <a:t>т</a:t>
            </a: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ь</a:t>
            </a:r>
            <a:endParaRPr/>
          </a:p>
          <a:p>
            <a:pPr marL="355600" marR="3618865" lvl="0" indent="-342900" algn="l" rtl="0">
              <a:lnSpc>
                <a:spcPct val="1229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Масштабируемость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55600" marR="5080" lvl="0" indent="-342900" algn="l" rtl="0">
              <a:lnSpc>
                <a:spcPct val="1229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Прозрачность системы взаимодействия</a:t>
            </a:r>
            <a:endParaRPr/>
          </a:p>
          <a:p>
            <a:pPr marL="355600" marR="5080" lvl="0" indent="-342900" algn="l" rtl="0">
              <a:lnSpc>
                <a:spcPct val="1229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Простота интерфейсов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55600" marR="1400810" lvl="0" indent="-34290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Портативность компонентов</a:t>
            </a:r>
            <a:endParaRPr/>
          </a:p>
          <a:p>
            <a:pPr marL="355600" marR="1400810" lvl="0" indent="-34290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Легкость внесения изменений</a:t>
            </a:r>
            <a:endParaRPr/>
          </a:p>
          <a:p>
            <a:pPr marL="355600" marR="1400810" lvl="0" indent="-34290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Способность эволюционировать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Фреймворки</a:t>
            </a:r>
            <a:endParaRPr/>
          </a:p>
        </p:txBody>
      </p:sp>
      <p:sp>
        <p:nvSpPr>
          <p:cNvPr id="331" name="Google Shape;331;p51"/>
          <p:cNvSpPr txBox="1"/>
          <p:nvPr/>
        </p:nvSpPr>
        <p:spPr>
          <a:xfrm>
            <a:off x="500550" y="1121824"/>
            <a:ext cx="5082540" cy="157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-216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Flask (</a:t>
            </a:r>
            <a:r>
              <a:rPr lang="ru-RU" sz="2400" b="0" i="0" u="sng" strike="noStrike" cap="none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flask.palletsprojects.com</a:t>
            </a: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FastAPI (</a:t>
            </a:r>
            <a:r>
              <a:rPr lang="ru-RU" sz="2400" b="0" i="0" u="sng" strike="noStrike" cap="none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fastapi.tiangolo.com</a:t>
            </a: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(</a:t>
            </a:r>
            <a:r>
              <a:rPr lang="ru-RU" sz="2400" b="0" i="0" u="sng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www.djangoproject.com</a:t>
            </a:r>
            <a:r>
              <a:rPr lang="ru-RU" sz="2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Клиенты</a:t>
            </a:r>
            <a:endParaRPr/>
          </a:p>
        </p:txBody>
      </p:sp>
      <p:sp>
        <p:nvSpPr>
          <p:cNvPr id="337" name="Google Shape;337;p52"/>
          <p:cNvSpPr txBox="1"/>
          <p:nvPr/>
        </p:nvSpPr>
        <p:spPr>
          <a:xfrm>
            <a:off x="500550" y="1121824"/>
            <a:ext cx="5082540" cy="157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-216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cURL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ru-RU" sz="24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curl.se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Insomnia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ru-RU" sz="24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insomnia.rest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Postman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ru-RU" sz="24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www.postman.com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3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32979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5400" b="1" dirty="0">
                <a:latin typeface="Roboto"/>
                <a:ea typeface="Roboto"/>
                <a:cs typeface="Roboto"/>
                <a:sym typeface="Roboto"/>
              </a:rPr>
              <a:t>FLASK API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1512078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Flask</a:t>
            </a:r>
            <a:endParaRPr/>
          </a:p>
        </p:txBody>
      </p:sp>
      <p:pic>
        <p:nvPicPr>
          <p:cNvPr id="357" name="Google Shape;35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8062" y="878674"/>
            <a:ext cx="3243088" cy="1269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5"/>
          <p:cNvSpPr txBox="1"/>
          <p:nvPr/>
        </p:nvSpPr>
        <p:spPr>
          <a:xfrm>
            <a:off x="500550" y="1426624"/>
            <a:ext cx="6057905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-216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Микрофреймворк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Модульный дизайн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Зависимости: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1" indent="-2165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Werkzeug — маршрутизация, WSGI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1" indent="-216535" algn="l" rtl="0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Jinja 2 — шаблонизатор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Пример</a:t>
            </a:r>
            <a:endParaRPr/>
          </a:p>
        </p:txBody>
      </p:sp>
      <p:pic>
        <p:nvPicPr>
          <p:cNvPr id="364" name="Google Shape;36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5827" y="976670"/>
            <a:ext cx="3232346" cy="23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4691" y="3493510"/>
            <a:ext cx="5554618" cy="104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Регистрация функций</a:t>
            </a:r>
            <a:endParaRPr/>
          </a:p>
        </p:txBody>
      </p:sp>
      <p:sp>
        <p:nvSpPr>
          <p:cNvPr id="371" name="Google Shape;371;p57"/>
          <p:cNvSpPr txBox="1"/>
          <p:nvPr/>
        </p:nvSpPr>
        <p:spPr>
          <a:xfrm>
            <a:off x="500550" y="1426624"/>
            <a:ext cx="4572000" cy="204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Аргументы: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69"/>
              <a:buFont typeface="Lucida Sans"/>
              <a:buChar char="●"/>
            </a:pP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</a:t>
            </a:r>
            <a:endParaRPr/>
          </a:p>
          <a:p>
            <a:pPr marL="254000" marR="0" lvl="0" indent="-21653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69"/>
              <a:buFont typeface="Lucida Sans"/>
              <a:buChar char="●"/>
            </a:pP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Имя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69"/>
              <a:buFont typeface="Lucida Sans"/>
              <a:buChar char="●"/>
            </a:pP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Функция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6550" y="1981352"/>
            <a:ext cx="4200118" cy="1180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Динамические маршруты</a:t>
            </a:r>
            <a:endParaRPr/>
          </a:p>
        </p:txBody>
      </p:sp>
      <p:pic>
        <p:nvPicPr>
          <p:cNvPr id="378" name="Google Shape;37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578" y="1426624"/>
            <a:ext cx="5028844" cy="273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Контексты приложения и запроса</a:t>
            </a:r>
            <a:endParaRPr/>
          </a:p>
        </p:txBody>
      </p:sp>
      <p:sp>
        <p:nvSpPr>
          <p:cNvPr id="384" name="Google Shape;384;p59"/>
          <p:cNvSpPr txBox="1"/>
          <p:nvPr/>
        </p:nvSpPr>
        <p:spPr>
          <a:xfrm>
            <a:off x="500550" y="1244555"/>
            <a:ext cx="8107680" cy="289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-216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Контекст приложения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1" indent="-216535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current_app </a:t>
            </a: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экземплер активного приложения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1" indent="-216535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g </a:t>
            </a: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временное хранилище</a:t>
            </a:r>
            <a:endParaRPr/>
          </a:p>
          <a:p>
            <a:pPr marL="254000" marR="0" lvl="0" indent="-216535" algn="l" rtl="0">
              <a:lnSpc>
                <a:spcPct val="100000"/>
              </a:lnSpc>
              <a:spcBef>
                <a:spcPts val="1789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Контекст запроса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1" indent="-216535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request </a:t>
            </a: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содержимое HTTP-запроса</a:t>
            </a:r>
            <a:endParaRPr/>
          </a:p>
          <a:p>
            <a:pPr marL="469900" marR="0" lvl="1" indent="-216535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session </a:t>
            </a: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сеанс пользователя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обсуждаем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#ML Advanced-2024-01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Request</a:t>
            </a:r>
            <a:endParaRPr/>
          </a:p>
        </p:txBody>
      </p:sp>
      <p:sp>
        <p:nvSpPr>
          <p:cNvPr id="390" name="Google Shape;390;p60"/>
          <p:cNvSpPr txBox="1"/>
          <p:nvPr/>
        </p:nvSpPr>
        <p:spPr>
          <a:xfrm>
            <a:off x="500550" y="878674"/>
            <a:ext cx="3208020" cy="373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48514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form</a:t>
            </a:r>
            <a:endParaRPr sz="18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48514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args</a:t>
            </a:r>
            <a:endParaRPr sz="18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48514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values</a:t>
            </a:r>
            <a:endParaRPr/>
          </a:p>
          <a:p>
            <a:pPr marL="298450" marR="48514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cookies</a:t>
            </a:r>
            <a:endParaRPr/>
          </a:p>
          <a:p>
            <a:pPr marL="298450" marR="48514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headers</a:t>
            </a:r>
            <a:endParaRPr/>
          </a:p>
          <a:p>
            <a:pPr marL="298450" marR="48514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files</a:t>
            </a:r>
            <a:endParaRPr sz="18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508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get_data()</a:t>
            </a:r>
            <a:endParaRPr/>
          </a:p>
          <a:p>
            <a:pPr marL="298450" marR="508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get_json()</a:t>
            </a:r>
            <a:endParaRPr/>
          </a:p>
          <a:p>
            <a:pPr marL="298450" marR="508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endpoint</a:t>
            </a:r>
            <a:endParaRPr/>
          </a:p>
          <a:p>
            <a:pPr marL="298450" marR="508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method</a:t>
            </a:r>
            <a:endParaRPr sz="18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91" name="Google Shape;391;p60"/>
          <p:cNvSpPr txBox="1"/>
          <p:nvPr/>
        </p:nvSpPr>
        <p:spPr>
          <a:xfrm>
            <a:off x="4572000" y="878674"/>
            <a:ext cx="2506980" cy="369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16510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scheme</a:t>
            </a:r>
            <a:endParaRPr/>
          </a:p>
          <a:p>
            <a:pPr marL="298450" marR="16510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is_secure()</a:t>
            </a:r>
            <a:endParaRPr/>
          </a:p>
          <a:p>
            <a:pPr marL="298450" marR="16510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host</a:t>
            </a:r>
            <a:endParaRPr sz="18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508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path</a:t>
            </a:r>
            <a:endParaRPr/>
          </a:p>
          <a:p>
            <a:pPr marL="298450" marR="508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query_string</a:t>
            </a:r>
            <a:endParaRPr sz="18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508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full_path</a:t>
            </a:r>
            <a:endParaRPr sz="18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508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url</a:t>
            </a:r>
            <a:endParaRPr sz="18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16510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base_url</a:t>
            </a:r>
            <a:endParaRPr sz="18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16510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remote_addr</a:t>
            </a:r>
            <a:endParaRPr sz="18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16510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environ</a:t>
            </a:r>
            <a:endParaRPr sz="18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Обработчики событий жизненного цикла</a:t>
            </a:r>
            <a:endParaRPr/>
          </a:p>
        </p:txBody>
      </p:sp>
      <p:sp>
        <p:nvSpPr>
          <p:cNvPr id="397" name="Google Shape;397;p61"/>
          <p:cNvSpPr txBox="1"/>
          <p:nvPr/>
        </p:nvSpPr>
        <p:spPr>
          <a:xfrm>
            <a:off x="500550" y="1426624"/>
            <a:ext cx="8277690" cy="30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-2165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2"/>
              <a:buFont typeface="Lucida Sans"/>
              <a:buChar char="●"/>
            </a:pPr>
            <a:r>
              <a:rPr lang="ru-RU" sz="23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before_first_request </a:t>
            </a:r>
            <a:r>
              <a:rPr lang="ru-RU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перед обработкой первого запроса</a:t>
            </a:r>
            <a:endParaRPr sz="2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4" algn="l" rtl="0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Clr>
                <a:srgbClr val="000000"/>
              </a:buClr>
              <a:buSzPts val="1042"/>
              <a:buFont typeface="Lucida Sans"/>
              <a:buChar char="●"/>
            </a:pPr>
            <a:r>
              <a:rPr lang="ru-RU" sz="23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before_request </a:t>
            </a:r>
            <a:r>
              <a:rPr lang="ru-RU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перед обработкой каждого запроса</a:t>
            </a:r>
            <a:endParaRPr sz="2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80010" lvl="0" indent="-216534" algn="l" rtl="0">
              <a:lnSpc>
                <a:spcPct val="102899"/>
              </a:lnSpc>
              <a:spcBef>
                <a:spcPts val="1170"/>
              </a:spcBef>
              <a:spcAft>
                <a:spcPts val="0"/>
              </a:spcAft>
              <a:buClr>
                <a:srgbClr val="000000"/>
              </a:buClr>
              <a:buSzPts val="1042"/>
              <a:buFont typeface="Lucida Sans"/>
              <a:buChar char="●"/>
            </a:pPr>
            <a:r>
              <a:rPr lang="ru-RU" sz="23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after_request </a:t>
            </a:r>
            <a:r>
              <a:rPr lang="ru-RU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после обработки каждого запроса, если нет  необработанных исключений</a:t>
            </a:r>
            <a:endParaRPr sz="2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83185" lvl="0" indent="-216534" algn="l" rtl="0">
              <a:lnSpc>
                <a:spcPct val="103099"/>
              </a:lnSpc>
              <a:spcBef>
                <a:spcPts val="810"/>
              </a:spcBef>
              <a:spcAft>
                <a:spcPts val="0"/>
              </a:spcAft>
              <a:buClr>
                <a:srgbClr val="000000"/>
              </a:buClr>
              <a:buSzPts val="1042"/>
              <a:buFont typeface="Lucida Sans"/>
              <a:buChar char="●"/>
            </a:pPr>
            <a:r>
              <a:rPr lang="ru-RU" sz="23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teardown_request </a:t>
            </a:r>
            <a:r>
              <a:rPr lang="ru-RU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после обработки каждого запроса, если  есть необработанные исключения</a:t>
            </a:r>
            <a:endParaRPr sz="2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Ответ</a:t>
            </a:r>
            <a:endParaRPr/>
          </a:p>
        </p:txBody>
      </p:sp>
      <p:pic>
        <p:nvPicPr>
          <p:cNvPr id="403" name="Google Shape;40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0478" y="1426624"/>
            <a:ext cx="4343044" cy="87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848" y="2571750"/>
            <a:ext cx="8010004" cy="189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88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Response</a:t>
            </a:r>
            <a:endParaRPr/>
          </a:p>
        </p:txBody>
      </p:sp>
      <p:sp>
        <p:nvSpPr>
          <p:cNvPr id="410" name="Google Shape;410;p63"/>
          <p:cNvSpPr txBox="1"/>
          <p:nvPr/>
        </p:nvSpPr>
        <p:spPr>
          <a:xfrm>
            <a:off x="500550" y="1091344"/>
            <a:ext cx="2872740" cy="33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5080" lvl="0" indent="-285750" algn="l" rtl="0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status_code</a:t>
            </a:r>
            <a:endParaRPr sz="20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508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headers</a:t>
            </a:r>
            <a:endParaRPr/>
          </a:p>
          <a:p>
            <a:pPr marL="298450" marR="508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set_cookies()</a:t>
            </a:r>
            <a:endParaRPr/>
          </a:p>
          <a:p>
            <a:pPr marL="298450" marR="508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delete_cookies()</a:t>
            </a:r>
            <a:endParaRPr/>
          </a:p>
          <a:p>
            <a:pPr marL="298450" marR="508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content_length</a:t>
            </a:r>
            <a:endParaRPr sz="20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508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content_type</a:t>
            </a:r>
            <a:endParaRPr sz="20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98450" marR="508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set_data()</a:t>
            </a:r>
            <a:endParaRPr/>
          </a:p>
          <a:p>
            <a:pPr marL="298450" marR="5080" lvl="0" indent="-285750" algn="l" rtl="0">
              <a:lnSpc>
                <a:spcPct val="130899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 b="0" i="0" u="none" strike="noStrike" cap="none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get_data()</a:t>
            </a:r>
            <a:endParaRPr sz="2000" b="0" i="0" u="none" strike="noStrike" cap="none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Переадресация (redirect)</a:t>
            </a:r>
            <a:endParaRPr/>
          </a:p>
        </p:txBody>
      </p:sp>
      <p:pic>
        <p:nvPicPr>
          <p:cNvPr id="416" name="Google Shape;41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337" y="1816065"/>
            <a:ext cx="5471325" cy="151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Обработка ошибок (abort)</a:t>
            </a:r>
            <a:endParaRPr/>
          </a:p>
        </p:txBody>
      </p:sp>
      <p:pic>
        <p:nvPicPr>
          <p:cNvPr id="422" name="Google Shape;42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604" y="1390244"/>
            <a:ext cx="6034792" cy="236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3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912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b="1">
                <a:latin typeface="Roboto"/>
                <a:ea typeface="Roboto"/>
                <a:cs typeface="Roboto"/>
                <a:sym typeface="Roboto"/>
              </a:rPr>
              <a:t>Model-as-a-Service</a:t>
            </a:r>
            <a:endParaRPr sz="4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 dirty="0" err="1">
                <a:latin typeface="Arial"/>
                <a:ea typeface="Arial"/>
                <a:cs typeface="Arial"/>
                <a:sym typeface="Arial"/>
              </a:rPr>
              <a:t>OpenAPI</a:t>
            </a:r>
            <a:r>
              <a:rPr lang="ru-RU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b="1" dirty="0" err="1">
                <a:latin typeface="Arial"/>
                <a:ea typeface="Arial"/>
                <a:cs typeface="Arial"/>
                <a:sym typeface="Arial"/>
              </a:rPr>
              <a:t>Specification</a:t>
            </a:r>
            <a:r>
              <a:rPr lang="ru-RU" b="1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b="1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Swagger</a:t>
            </a:r>
            <a:r>
              <a:rPr lang="ru-RU" b="1" dirty="0"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325" name="Google Shape;325;p50"/>
          <p:cNvSpPr txBox="1"/>
          <p:nvPr/>
        </p:nvSpPr>
        <p:spPr>
          <a:xfrm>
            <a:off x="500550" y="1129444"/>
            <a:ext cx="7980510" cy="33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Формат описания API: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30480" lvl="0" indent="-216535" algn="l" rtl="0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Конечные точки (/users) и операции над ними (GET /users,  POST /users)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Параметры операций, ввод и вывод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Методы аутентификации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Контактная информация, лицензия, условия, использования и т.п.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Описывается на JSON или YAML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OpenAPI</a:t>
            </a:r>
            <a:endParaRPr/>
          </a:p>
        </p:txBody>
      </p:sp>
      <p:pic>
        <p:nvPicPr>
          <p:cNvPr id="448" name="Google Shape;44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356" y="1062565"/>
            <a:ext cx="7716318" cy="374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85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3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Model-as-a-Service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3645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Понятие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API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29440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FlaskAPI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523593"/>
            <a:ext cx="3384900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FastAPI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4"/>
            <a:ext cx="600" cy="579517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7125" y="1973141"/>
            <a:ext cx="12700" cy="57951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552658"/>
            <a:ext cx="600" cy="579517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3132176"/>
            <a:ext cx="12700" cy="5795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91" idx="1"/>
            <a:endCxn id="192" idx="1"/>
          </p:cNvCxnSpPr>
          <p:nvPr/>
        </p:nvCxnSpPr>
        <p:spPr>
          <a:xfrm rot="10800000" flipV="1">
            <a:off x="786525" y="3711693"/>
            <a:ext cx="12700" cy="57951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59C3565-F2E8-AD49-A78E-94F0F801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598" y="3320276"/>
            <a:ext cx="3588850" cy="1295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8E23B6-B809-0A4E-8726-011E255D1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348" y="1107741"/>
            <a:ext cx="3597928" cy="202443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Flask приложение</a:t>
            </a:r>
            <a:endParaRPr/>
          </a:p>
        </p:txBody>
      </p:sp>
      <p:pic>
        <p:nvPicPr>
          <p:cNvPr id="454" name="Google Shape;45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880" y="1039663"/>
            <a:ext cx="6922041" cy="377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Flask приложение (продолжение)</a:t>
            </a:r>
            <a:endParaRPr/>
          </a:p>
        </p:txBody>
      </p:sp>
      <p:pic>
        <p:nvPicPr>
          <p:cNvPr id="460" name="Google Shape;460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07" y="1075250"/>
            <a:ext cx="7613586" cy="360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Работа с приложением</a:t>
            </a:r>
            <a:endParaRPr/>
          </a:p>
        </p:txBody>
      </p:sp>
      <p:pic>
        <p:nvPicPr>
          <p:cNvPr id="466" name="Google Shape;46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24" y="899013"/>
            <a:ext cx="7707552" cy="400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3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2322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8950" indent="-342900">
              <a:buSzPts val="1300"/>
              <a:buFont typeface="+mj-lt"/>
              <a:buAutoNum type="arabicPeriod"/>
            </a:pPr>
            <a:r>
              <a:rPr lang="en-US" b="1" dirty="0"/>
              <a:t>Flask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Учебник по </a:t>
            </a:r>
            <a:r>
              <a:rPr lang="en-US" sz="1400" dirty="0"/>
              <a:t>Flask: </a:t>
            </a:r>
            <a:r>
              <a:rPr lang="en-US" sz="1400" dirty="0">
                <a:hlinkClick r:id="rId3"/>
              </a:rPr>
              <a:t>https://habr.com/ru/articles/346306/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800" b="1" dirty="0" err="1"/>
              <a:t>FastAPI</a:t>
            </a:r>
            <a:endParaRPr lang="ru-RU" sz="1800" b="1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Простой </a:t>
            </a:r>
            <a:r>
              <a:rPr lang="en-US" sz="1400" dirty="0"/>
              <a:t>ML </a:t>
            </a:r>
            <a:r>
              <a:rPr lang="ru-RU" sz="1400" dirty="0"/>
              <a:t>веб-сервис на </a:t>
            </a:r>
            <a:r>
              <a:rPr lang="en-US" sz="1400" dirty="0" err="1"/>
              <a:t>FastAPI</a:t>
            </a:r>
            <a:r>
              <a:rPr lang="ru-RU" sz="1400" dirty="0"/>
              <a:t>: </a:t>
            </a:r>
            <a:r>
              <a:rPr lang="en-US" sz="1400" dirty="0">
                <a:hlinkClick r:id="rId4"/>
              </a:rPr>
              <a:t>https://habr.com/ru/articles/729380/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Знакомство с </a:t>
            </a:r>
            <a:r>
              <a:rPr lang="en-US" sz="1400" dirty="0" err="1"/>
              <a:t>FastAPI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https://habr.com/ru/articles/488468/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88950" indent="-342900">
              <a:buSzPts val="1300"/>
              <a:buFont typeface="+mj-lt"/>
              <a:buAutoNum type="arabicPeriod"/>
            </a:pPr>
            <a:r>
              <a:rPr lang="ru-RU" b="1" dirty="0"/>
              <a:t>Ресурсы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Swagger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WSGI </a:t>
            </a:r>
            <a:r>
              <a:rPr lang="ru-RU" sz="1400" dirty="0">
                <a:hlinkClick r:id="rId7"/>
              </a:rPr>
              <a:t>Серверы</a:t>
            </a:r>
            <a:endParaRPr lang="ru-RU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hlinkClick r:id="rId8"/>
              </a:rPr>
              <a:t>Запуск через </a:t>
            </a:r>
            <a:r>
              <a:rPr lang="en-US" sz="1400" dirty="0">
                <a:hlinkClick r:id="rId8"/>
              </a:rPr>
              <a:t>uvicorn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9"/>
              </a:rPr>
              <a:t>Postman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10"/>
              </a:rPr>
              <a:t>Insomnia</a:t>
            </a:r>
            <a:endParaRPr lang="en-US" sz="1400" dirty="0"/>
          </a:p>
          <a:p>
            <a:pPr marL="431800" indent="-285750">
              <a:buSzPts val="1300"/>
            </a:pPr>
            <a:endParaRPr lang="ru-RU" sz="16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9659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215846" y="225489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4318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</a:rPr>
              <a:t>07.02.24 –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Docker: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Структура, применение,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деплой</a:t>
            </a:r>
            <a:endParaRPr lang="en-US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0AAAED-BD95-9343-9792-F6E2FA7A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9;p48">
            <a:extLst>
              <a:ext uri="{FF2B5EF4-FFF2-40B4-BE49-F238E27FC236}">
                <a16:creationId xmlns:a16="http://schemas.microsoft.com/office/drawing/2014/main" id="{6A21FF70-BC62-524B-A705-974360E7E8E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215846" y="2961770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03" name="Google Shape;203;p37"/>
          <p:cNvGraphicFramePr/>
          <p:nvPr>
            <p:extLst>
              <p:ext uri="{D42A27DB-BD31-4B8C-83A1-F6EECF244321}">
                <p14:modId xmlns:p14="http://schemas.microsoft.com/office/powerpoint/2010/main" val="286678849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Познакомимся с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API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Познакомимся с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Flask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Познакомимся с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FastAPI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3945213981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Публиковать модели в виде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сервиса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Упаковывать модели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контейнер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rgbClr val="FF9900"/>
                </a:solidFill>
              </a:rPr>
              <a:t>Мария Тихонова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/>
              <a:t>Senior Data</a:t>
            </a:r>
            <a:r>
              <a:rPr lang="ru-RU" sz="1200" b="1" dirty="0"/>
              <a:t> </a:t>
            </a:r>
            <a:r>
              <a:rPr lang="en-US" sz="1200" b="1" dirty="0"/>
              <a:t>Scientist </a:t>
            </a:r>
            <a:r>
              <a:rPr lang="en-US" sz="1200" b="1" dirty="0" err="1"/>
              <a:t>SberDevices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 err="1"/>
              <a:t>МехМат</a:t>
            </a:r>
            <a:r>
              <a:rPr lang="ru-RU" sz="1200" b="1" dirty="0"/>
              <a:t> МГУ</a:t>
            </a:r>
            <a:r>
              <a:rPr lang="en-US" sz="1200" b="1" dirty="0"/>
              <a:t>, PhD Computer Science</a:t>
            </a:r>
            <a:endParaRPr lang="ru-RU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Занимается обучением больших языковых моделей, а также их оценкой. Участвовала в создании </a:t>
            </a:r>
            <a:r>
              <a:rPr lang="ru-RU" sz="1200" dirty="0" err="1"/>
              <a:t>мультиязычной</a:t>
            </a:r>
            <a:r>
              <a:rPr lang="ru-RU" sz="1200" dirty="0"/>
              <a:t> нейросети </a:t>
            </a:r>
            <a:r>
              <a:rPr lang="en-US" sz="1200" dirty="0" err="1"/>
              <a:t>mGPT</a:t>
            </a:r>
            <a:r>
              <a:rPr lang="en-US" sz="1200" dirty="0"/>
              <a:t> </a:t>
            </a:r>
            <a:r>
              <a:rPr lang="ru-RU" sz="1200" dirty="0"/>
              <a:t>на 61 язык, первого русскоязычного </a:t>
            </a:r>
            <a:r>
              <a:rPr lang="ru-RU" sz="1200" dirty="0" err="1"/>
              <a:t>бенчмарк</a:t>
            </a:r>
            <a:r>
              <a:rPr lang="ru-RU" sz="1200" dirty="0"/>
              <a:t> для русского языка, а также в проекте </a:t>
            </a:r>
            <a:r>
              <a:rPr lang="en-US" sz="1200" dirty="0" err="1"/>
              <a:t>GigaChat</a:t>
            </a:r>
            <a:r>
              <a:rPr lang="en-US" sz="1200" dirty="0"/>
              <a:t>. </a:t>
            </a: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Преподает в Высшей Школе Экономики дисциплины по анализу данных, машинному обучению и </a:t>
            </a:r>
            <a:r>
              <a:rPr lang="en-US" sz="1200" dirty="0"/>
              <a:t>data science. 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1830" b="11830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22;p40">
            <a:extLst>
              <a:ext uri="{FF2B5EF4-FFF2-40B4-BE49-F238E27FC236}">
                <a16:creationId xmlns:a16="http://schemas.microsoft.com/office/drawing/2014/main" id="{E575E226-45E6-AE48-8B19-560BA1F78F51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  <p:extLst>
      <p:ext uri="{BB962C8B-B14F-4D97-AF65-F5344CB8AC3E}">
        <p14:creationId xmlns:p14="http://schemas.microsoft.com/office/powerpoint/2010/main" val="173388184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1205</Words>
  <Application>Microsoft Macintosh PowerPoint</Application>
  <PresentationFormat>On-screen Show (16:9)</PresentationFormat>
  <Paragraphs>314</Paragraphs>
  <Slides>58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Courier New</vt:lpstr>
      <vt:lpstr>AkayaTelivigala</vt:lpstr>
      <vt:lpstr>Georgia</vt:lpstr>
      <vt:lpstr>SimSun</vt:lpstr>
      <vt:lpstr>Helvetica Neue</vt:lpstr>
      <vt:lpstr>Roboto</vt:lpstr>
      <vt:lpstr>Bradley Hand</vt:lpstr>
      <vt:lpstr>Google Sans</vt:lpstr>
      <vt:lpstr>Lucida Sans</vt:lpstr>
      <vt:lpstr>Arial</vt:lpstr>
      <vt:lpstr>Светлая тема</vt:lpstr>
      <vt:lpstr>Светлая тема</vt:lpstr>
      <vt:lpstr>ML Advanced REST-архитектура Flask API</vt:lpstr>
      <vt:lpstr>Проверить, идет ли запись</vt:lpstr>
      <vt:lpstr>ML Basic REST-архитектура Flask API</vt:lpstr>
      <vt:lpstr>Правила вебинара</vt:lpstr>
      <vt:lpstr>Маршрут вебинара</vt:lpstr>
      <vt:lpstr>Цели вебинара</vt:lpstr>
      <vt:lpstr>Смысл</vt:lpstr>
      <vt:lpstr>Знакомство</vt:lpstr>
      <vt:lpstr>Команда курса</vt:lpstr>
      <vt:lpstr>Команда курса</vt:lpstr>
      <vt:lpstr>Расскажите о себе</vt:lpstr>
      <vt:lpstr>Как подготовиться к обучению</vt:lpstr>
      <vt:lpstr>О курсе ML Advanced</vt:lpstr>
      <vt:lpstr>Карта курса</vt:lpstr>
      <vt:lpstr>Программа курса</vt:lpstr>
      <vt:lpstr>Вопросы?</vt:lpstr>
      <vt:lpstr>REST API</vt:lpstr>
      <vt:lpstr>А зачем вообще нам это нужно?</vt:lpstr>
      <vt:lpstr>Модель как услуга (Model-as-a-Service)</vt:lpstr>
      <vt:lpstr>Модель как услуга (Model-as-a-Service)</vt:lpstr>
      <vt:lpstr>Модель как услуга (Model-as-a-Service)</vt:lpstr>
      <vt:lpstr>REST API</vt:lpstr>
      <vt:lpstr>REST API</vt:lpstr>
      <vt:lpstr>Ресурс</vt:lpstr>
      <vt:lpstr>Семантика HTTP методов</vt:lpstr>
      <vt:lpstr>Семантика HTTP методов</vt:lpstr>
      <vt:lpstr>Требования к архитектуре REST</vt:lpstr>
      <vt:lpstr>Гипермедиа как средство изменения состояния</vt:lpstr>
      <vt:lpstr>Гипермедиа как средство изменения состояния</vt:lpstr>
      <vt:lpstr>Преимущества</vt:lpstr>
      <vt:lpstr>Фреймворки</vt:lpstr>
      <vt:lpstr>Клиенты</vt:lpstr>
      <vt:lpstr>Вопросы?</vt:lpstr>
      <vt:lpstr>FLASK API</vt:lpstr>
      <vt:lpstr>Flask</vt:lpstr>
      <vt:lpstr>Пример</vt:lpstr>
      <vt:lpstr>Регистрация функций</vt:lpstr>
      <vt:lpstr>Динамические маршруты</vt:lpstr>
      <vt:lpstr>Контексты приложения и запроса</vt:lpstr>
      <vt:lpstr>Request</vt:lpstr>
      <vt:lpstr>Обработчики событий жизненного цикла</vt:lpstr>
      <vt:lpstr>Ответ</vt:lpstr>
      <vt:lpstr>Response</vt:lpstr>
      <vt:lpstr>Переадресация (redirect)</vt:lpstr>
      <vt:lpstr>Обработка ошибок (abort)</vt:lpstr>
      <vt:lpstr>Вопросы?</vt:lpstr>
      <vt:lpstr>Model-as-a-Service</vt:lpstr>
      <vt:lpstr>OpenAPI Specification (Swagger)</vt:lpstr>
      <vt:lpstr>OpenAPI</vt:lpstr>
      <vt:lpstr>Flask приложение</vt:lpstr>
      <vt:lpstr>Flask приложение (продолжение)</vt:lpstr>
      <vt:lpstr>Работа с приложением</vt:lpstr>
      <vt:lpstr>Вопросы?</vt:lpstr>
      <vt:lpstr>Практика</vt:lpstr>
      <vt:lpstr>Список материалов для изучения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Production Code проекта на примере задачи классификации/регрессии, Virtual environments, dependency management, pypi/gemfur</dc:title>
  <cp:lastModifiedBy>Стурейко Игорь Олегович</cp:lastModifiedBy>
  <cp:revision>25</cp:revision>
  <dcterms:modified xsi:type="dcterms:W3CDTF">2024-01-31T13:09:03Z</dcterms:modified>
</cp:coreProperties>
</file>